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99" r:id="rId3"/>
    <p:sldId id="302" r:id="rId4"/>
    <p:sldId id="394" r:id="rId5"/>
    <p:sldId id="426" r:id="rId6"/>
    <p:sldId id="303" r:id="rId7"/>
    <p:sldId id="437" r:id="rId8"/>
    <p:sldId id="399" r:id="rId9"/>
    <p:sldId id="260" r:id="rId10"/>
    <p:sldId id="419" r:id="rId11"/>
    <p:sldId id="427" r:id="rId12"/>
    <p:sldId id="395" r:id="rId13"/>
    <p:sldId id="298" r:id="rId14"/>
    <p:sldId id="402" r:id="rId15"/>
    <p:sldId id="404" r:id="rId16"/>
    <p:sldId id="406" r:id="rId17"/>
    <p:sldId id="430" r:id="rId18"/>
    <p:sldId id="436" r:id="rId19"/>
    <p:sldId id="359" r:id="rId20"/>
    <p:sldId id="438" r:id="rId21"/>
  </p:sldIdLst>
  <p:sldSz cx="9144000" cy="5143500" type="screen16x9"/>
  <p:notesSz cx="6858000" cy="9144000"/>
  <p:embeddedFontLst>
    <p:embeddedFont>
      <p:font typeface="Catamaran" panose="020B0604020202020204" charset="0"/>
      <p:regular r:id="rId23"/>
      <p:bold r:id="rId24"/>
    </p:embeddedFont>
    <p:embeddedFont>
      <p:font typeface="Lexend Deca" panose="020B0604020202020204" charset="0"/>
      <p:regular r:id="rId25"/>
      <p:bold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68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5FDE30D-8BBA-46DE-2164-DFB598AC3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F56561-3DBE-4CA2-A65E-2D485E1EA2FE}" type="slidenum">
              <a:rPr lang="es-ES" altLang="es-CL"/>
              <a:pPr/>
              <a:t>13</a:t>
            </a:fld>
            <a:endParaRPr lang="es-ES" altLang="es-CL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48142EC8-5A05-D8A8-7904-2459B124E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A887B7C9-3C33-16BC-521C-B15C1C456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14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0207CAD-A53B-35CF-3631-5EF3053E73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F0A470-EF75-412D-9660-21C2D4F8CB33}" type="slidenum">
              <a:rPr lang="es-ES" altLang="es-CL"/>
              <a:pPr/>
              <a:t>15</a:t>
            </a:fld>
            <a:endParaRPr lang="es-ES" altLang="es-CL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260FB681-369B-740E-622F-DBA8858A80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516CDFFA-E2E9-8ACE-1DED-9B3ED044C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_tradnl" altLang="es-C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D983B4-3220-0B31-60F3-299BA324B1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3FB967-1B79-4A5A-AC07-4CAD06022BA9}" type="slidenum">
              <a:rPr lang="es-ES" altLang="es-CL"/>
              <a:pPr/>
              <a:t>16</a:t>
            </a:fld>
            <a:endParaRPr lang="es-ES" altLang="es-CL"/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B6AAC1B8-B81E-B690-19E1-0AB4B5A5C4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61410D38-AB72-B560-F3C1-959FFCDD3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_tradnl" altLang="es-C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827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92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22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701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31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58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7CC7B-E977-4B9F-D3C5-CB4132E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9CEF0-C6FD-DEE0-6363-CBDBF28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249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/>
              <a:t>Clase 7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¿Por qué no preguntar…?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está usted alienado?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 usted tiene una subjetividad neoliberal?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 usted discriminador?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otras preguntas se le ocurren que serían difíciles de hacer directamente?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51337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254441" y="304800"/>
            <a:ext cx="8951286" cy="1277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¿Por qué si se puede preguntar…?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cuántos años tienes?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por quién votaste en las últimas elecciones?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Diferencia entre conceptos simples y complejos: ¿hay acuerdo claro entre lenguaje investigador y encuestado? O ¿Es necesaria una traducción?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97686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 Operacionalización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77941" y="1345365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Es un proceso de </a:t>
            </a:r>
            <a:r>
              <a:rPr lang="es-ES" b="1" dirty="0"/>
              <a:t>traducción</a:t>
            </a:r>
            <a:r>
              <a:rPr lang="es-ES" dirty="0"/>
              <a:t> de conceptos a indicadores.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Tiene dos fases: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Fase teórica </a:t>
            </a:r>
            <a:r>
              <a:rPr lang="es-ES" sz="1600" dirty="0"/>
              <a:t>(definición conceptual de variables):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Definición de un constructo complejo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Desagregación del constructo en dimensiones y subdimensiones independientes entre sí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Fase empírica </a:t>
            </a:r>
            <a:r>
              <a:rPr lang="es-ES" sz="1600" dirty="0"/>
              <a:t>(definición operacional de variables)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Definición de conductas/hechos observables que reflejen las subdimensiones: definición de indicadores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Combinación de los indicadores en índices y sub-índices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376113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2BE1A9E4-EFA7-E798-1B14-3EA51B20F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371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Concepto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2DCA9B3-9571-6EF2-D6B9-4FD9960DD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514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Dimensiones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74A98CFE-B2DA-86B5-30EF-52E25DFB5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3657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Indicadores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3F8BBA9A-D220-05B9-D724-FE25BF76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1371600"/>
            <a:ext cx="2057400" cy="36933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" altLang="es-CL" sz="1800">
                <a:solidFill>
                  <a:srgbClr val="FF0000"/>
                </a:solidFill>
                <a:latin typeface="Trebuchet MS" panose="020B0603020202020204" pitchFamily="34" charset="0"/>
              </a:rPr>
              <a:t>Abstracción</a:t>
            </a: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7E0B4E8D-7777-85FA-60DD-2839D6D7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886200"/>
            <a:ext cx="2057400" cy="36933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" altLang="es-CL" sz="1800">
                <a:solidFill>
                  <a:srgbClr val="FF0000"/>
                </a:solidFill>
                <a:latin typeface="Trebuchet MS" panose="020B0603020202020204" pitchFamily="34" charset="0"/>
              </a:rPr>
              <a:t>Precisión  </a:t>
            </a:r>
          </a:p>
        </p:txBody>
      </p:sp>
      <p:sp>
        <p:nvSpPr>
          <p:cNvPr id="87047" name="AutoShape 7">
            <a:extLst>
              <a:ext uri="{FF2B5EF4-FFF2-40B4-BE49-F238E27FC236}">
                <a16:creationId xmlns:a16="http://schemas.microsoft.com/office/drawing/2014/main" id="{5B1219D9-FC15-6FA0-8711-ADB8968FF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100" y="2000250"/>
            <a:ext cx="457200" cy="1600200"/>
          </a:xfrm>
          <a:prstGeom prst="downArrow">
            <a:avLst>
              <a:gd name="adj1" fmla="val 50000"/>
              <a:gd name="adj2" fmla="val 87500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L" sz="10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628899"/>
            <a:ext cx="1674019" cy="1778411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2100" b="1">
                <a:latin typeface="Catamaran" panose="020B0604020202020204" charset="0"/>
                <a:cs typeface="Catamaran" panose="020B0604020202020204" charset="0"/>
              </a:rPr>
              <a:t>Concepto</a:t>
            </a:r>
            <a:endParaRPr lang="es-ES" altLang="es-CL" sz="2100" b="1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104" y="1771650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2931319" y="2571751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9" y="1771650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5731669" y="2457450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385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nominal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5" name="AutoShape 37">
            <a:extLst>
              <a:ext uri="{FF2B5EF4-FFF2-40B4-BE49-F238E27FC236}">
                <a16:creationId xmlns:a16="http://schemas.microsoft.com/office/drawing/2014/main" id="{E7145E7E-2E1F-D480-6E9B-1F229196C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104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real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6" name="AutoShape 38">
            <a:extLst>
              <a:ext uri="{FF2B5EF4-FFF2-40B4-BE49-F238E27FC236}">
                <a16:creationId xmlns:a16="http://schemas.microsoft.com/office/drawing/2014/main" id="{5835FA5D-EE9F-3045-FD99-F6086B2B1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9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operacional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7" name="AutoShape 39">
            <a:extLst>
              <a:ext uri="{FF2B5EF4-FFF2-40B4-BE49-F238E27FC236}">
                <a16:creationId xmlns:a16="http://schemas.microsoft.com/office/drawing/2014/main" id="{240475F6-2826-8ADD-6345-1C99604F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8" name="AutoShape 40">
            <a:extLst>
              <a:ext uri="{FF2B5EF4-FFF2-40B4-BE49-F238E27FC236}">
                <a16:creationId xmlns:a16="http://schemas.microsoft.com/office/drawing/2014/main" id="{FBD40B06-0CB8-5B75-35F0-939249FC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306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9" name="AutoShape 41">
            <a:extLst>
              <a:ext uri="{FF2B5EF4-FFF2-40B4-BE49-F238E27FC236}">
                <a16:creationId xmlns:a16="http://schemas.microsoft.com/office/drawing/2014/main" id="{4BC9DAD3-5BC2-B2ED-FE03-D1A3E363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216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79A16E67-6DCD-06D2-D530-86EB25633634}"/>
              </a:ext>
            </a:extLst>
          </p:cNvPr>
          <p:cNvSpPr/>
          <p:nvPr/>
        </p:nvSpPr>
        <p:spPr>
          <a:xfrm rot="16200000">
            <a:off x="3321440" y="-1615957"/>
            <a:ext cx="291909" cy="447451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0B9ECB-A48C-5275-8DAA-8D6C0C22C254}"/>
              </a:ext>
            </a:extLst>
          </p:cNvPr>
          <p:cNvSpPr txBox="1"/>
          <p:nvPr/>
        </p:nvSpPr>
        <p:spPr>
          <a:xfrm>
            <a:off x="3010341" y="238422"/>
            <a:ext cx="215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Fase teórica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F44220-8C45-51DC-D749-0DB5B4FFABBE}"/>
              </a:ext>
            </a:extLst>
          </p:cNvPr>
          <p:cNvSpPr txBox="1"/>
          <p:nvPr/>
        </p:nvSpPr>
        <p:spPr>
          <a:xfrm>
            <a:off x="6131719" y="170716"/>
            <a:ext cx="215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Fase empírica</a:t>
            </a:r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E25DE616-8BE7-908A-42F0-8C083DCA72A2}"/>
              </a:ext>
            </a:extLst>
          </p:cNvPr>
          <p:cNvSpPr/>
          <p:nvPr/>
        </p:nvSpPr>
        <p:spPr>
          <a:xfrm rot="16200000">
            <a:off x="6703681" y="-347382"/>
            <a:ext cx="336349" cy="192527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5ACD5EA0-C0A8-2DA9-7AEA-A24F2C4E5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79" y="951310"/>
            <a:ext cx="1647825" cy="3888581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Seguridad Humana (subjetiva)</a:t>
            </a:r>
          </a:p>
          <a:p>
            <a:endParaRPr lang="es-ES" altLang="es-CL" sz="90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Evaluación que las personas hacen respecto de la existencia y eficacia de los mecanismos de seguridad de que disponen y que sedimenta en un particular estado psicológico.</a:t>
            </a:r>
          </a:p>
          <a:p>
            <a:endParaRPr lang="es-ES" altLang="es-CL" sz="90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C628E0F4-0D2E-89AD-0674-507F2B6B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906" y="645319"/>
            <a:ext cx="1890713" cy="270272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>
                <a:latin typeface="Catamaran" panose="020B0604020202020204" charset="0"/>
                <a:cs typeface="Catamaran" panose="020B0604020202020204" charset="0"/>
              </a:rPr>
              <a:t>Dimensiones</a:t>
            </a:r>
          </a:p>
        </p:txBody>
      </p:sp>
      <p:grpSp>
        <p:nvGrpSpPr>
          <p:cNvPr id="95236" name="Group 4">
            <a:extLst>
              <a:ext uri="{FF2B5EF4-FFF2-40B4-BE49-F238E27FC236}">
                <a16:creationId xmlns:a16="http://schemas.microsoft.com/office/drawing/2014/main" id="{97D1D504-ADF7-F589-9996-3E3C0C6E56DC}"/>
              </a:ext>
            </a:extLst>
          </p:cNvPr>
          <p:cNvGrpSpPr>
            <a:grpSpLocks/>
          </p:cNvGrpSpPr>
          <p:nvPr/>
        </p:nvGrpSpPr>
        <p:grpSpPr bwMode="auto">
          <a:xfrm>
            <a:off x="2850356" y="1597818"/>
            <a:ext cx="2100263" cy="646509"/>
            <a:chOff x="1434" y="1478"/>
            <a:chExt cx="1764" cy="543"/>
          </a:xfrm>
        </p:grpSpPr>
        <p:sp>
          <p:nvSpPr>
            <p:cNvPr id="95237" name="Rectangle 5">
              <a:extLst>
                <a:ext uri="{FF2B5EF4-FFF2-40B4-BE49-F238E27FC236}">
                  <a16:creationId xmlns:a16="http://schemas.microsoft.com/office/drawing/2014/main" id="{4029D336-0036-3EBA-9313-DB25BEB7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1478"/>
              <a:ext cx="1588" cy="543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Previsión: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evaluación en base, a los recursos que se poseen, sobre la situación provisional cuando deje de trabajar</a:t>
              </a:r>
              <a:endParaRPr lang="es-ES" altLang="es-CL" sz="900" b="1" dirty="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95238" name="Line 6">
              <a:extLst>
                <a:ext uri="{FF2B5EF4-FFF2-40B4-BE49-F238E27FC236}">
                  <a16:creationId xmlns:a16="http://schemas.microsoft.com/office/drawing/2014/main" id="{86F4E6B0-A812-4D74-061C-302E4F3CB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4" y="1706"/>
              <a:ext cx="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39" name="Group 7">
            <a:extLst>
              <a:ext uri="{FF2B5EF4-FFF2-40B4-BE49-F238E27FC236}">
                <a16:creationId xmlns:a16="http://schemas.microsoft.com/office/drawing/2014/main" id="{B40C8CCD-CBB6-F9CB-6C72-35F9CB02B964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2278855"/>
            <a:ext cx="2106215" cy="646509"/>
            <a:chOff x="1429" y="2050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0" name="Rectangle 8">
              <a:extLst>
                <a:ext uri="{FF2B5EF4-FFF2-40B4-BE49-F238E27FC236}">
                  <a16:creationId xmlns:a16="http://schemas.microsoft.com/office/drawing/2014/main" id="{89F059E1-06FF-9AA1-905A-32B0F430B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2050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Laboral: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seguridad respecto de la reinserción laboral en caso de cesantía o de la inserción en caso de inactividad</a:t>
              </a:r>
            </a:p>
          </p:txBody>
        </p:sp>
        <p:sp>
          <p:nvSpPr>
            <p:cNvPr id="95241" name="Line 9">
              <a:extLst>
                <a:ext uri="{FF2B5EF4-FFF2-40B4-BE49-F238E27FC236}">
                  <a16:creationId xmlns:a16="http://schemas.microsoft.com/office/drawing/2014/main" id="{94F5D8C5-69AF-2836-9584-C84D9B13F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296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42" name="Group 10">
            <a:extLst>
              <a:ext uri="{FF2B5EF4-FFF2-40B4-BE49-F238E27FC236}">
                <a16:creationId xmlns:a16="http://schemas.microsoft.com/office/drawing/2014/main" id="{C8E5D86D-7CF5-57D0-8C22-8359572B0ACA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951309"/>
            <a:ext cx="2106215" cy="646509"/>
            <a:chOff x="1429" y="935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3" name="Rectangle 11">
              <a:extLst>
                <a:ext uri="{FF2B5EF4-FFF2-40B4-BE49-F238E27FC236}">
                  <a16:creationId xmlns:a16="http://schemas.microsoft.com/office/drawing/2014/main" id="{3786FD35-BB2F-F121-6CB8-6C4E4007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935"/>
              <a:ext cx="1588" cy="543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Sociabilidad: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posibilidad de recibir ayuda ante situaciones difíciles y de movilizar gente en pro de un objetivo común.</a:t>
              </a:r>
            </a:p>
          </p:txBody>
        </p:sp>
        <p:sp>
          <p:nvSpPr>
            <p:cNvPr id="95244" name="Line 12">
              <a:extLst>
                <a:ext uri="{FF2B5EF4-FFF2-40B4-BE49-F238E27FC236}">
                  <a16:creationId xmlns:a16="http://schemas.microsoft.com/office/drawing/2014/main" id="{F38B618D-BEC8-8AB2-DD7C-2163820A9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1253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45" name="Group 13">
            <a:extLst>
              <a:ext uri="{FF2B5EF4-FFF2-40B4-BE49-F238E27FC236}">
                <a16:creationId xmlns:a16="http://schemas.microsoft.com/office/drawing/2014/main" id="{7897520B-427D-5D17-47ED-B4611E9ED448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2927745"/>
            <a:ext cx="2106215" cy="646509"/>
            <a:chOff x="1429" y="2595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6" name="Rectangle 14">
              <a:extLst>
                <a:ext uri="{FF2B5EF4-FFF2-40B4-BE49-F238E27FC236}">
                  <a16:creationId xmlns:a16="http://schemas.microsoft.com/office/drawing/2014/main" id="{2EC614A4-FD57-D85B-3D9B-EDC3B680C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2595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Información: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cuan informado se siente respecto de hechos de la actualidad que puedan afectar sus propias vidas</a:t>
              </a:r>
            </a:p>
          </p:txBody>
        </p:sp>
        <p:sp>
          <p:nvSpPr>
            <p:cNvPr id="95247" name="Line 15">
              <a:extLst>
                <a:ext uri="{FF2B5EF4-FFF2-40B4-BE49-F238E27FC236}">
                  <a16:creationId xmlns:a16="http://schemas.microsoft.com/office/drawing/2014/main" id="{B4A4E807-B860-1B86-EF71-A9F323EF1E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840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sp>
        <p:nvSpPr>
          <p:cNvPr id="95248" name="Rectangle 16">
            <a:extLst>
              <a:ext uri="{FF2B5EF4-FFF2-40B4-BE49-F238E27FC236}">
                <a16:creationId xmlns:a16="http://schemas.microsoft.com/office/drawing/2014/main" id="{9141BBA4-9E61-E60B-F73B-B32F18FD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645319"/>
            <a:ext cx="2833688" cy="270272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 dirty="0">
                <a:latin typeface="Catamaran" panose="020B0604020202020204" charset="0"/>
                <a:cs typeface="Catamaran" panose="020B0604020202020204" charset="0"/>
              </a:rPr>
              <a:t>Indicadores</a:t>
            </a:r>
          </a:p>
        </p:txBody>
      </p:sp>
      <p:sp>
        <p:nvSpPr>
          <p:cNvPr id="95249" name="Text Box 17">
            <a:extLst>
              <a:ext uri="{FF2B5EF4-FFF2-40B4-BE49-F238E27FC236}">
                <a16:creationId xmlns:a16="http://schemas.microsoft.com/office/drawing/2014/main" id="{8385B160-F33D-A0DF-A589-6559DABF8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926807"/>
            <a:ext cx="391477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Fuente: PNUD. Desarrollo Humano en Chile. Las paradojas de la modernización. 1998 </a:t>
            </a:r>
            <a:endParaRPr lang="en-US" altLang="es-CL" sz="75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5250" name="Rectangle 18">
            <a:extLst>
              <a:ext uri="{FF2B5EF4-FFF2-40B4-BE49-F238E27FC236}">
                <a16:creationId xmlns:a16="http://schemas.microsoft.com/office/drawing/2014/main" id="{A1195DED-38F3-DD4B-AAB6-B97322C34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79" y="627460"/>
            <a:ext cx="1619250" cy="270272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>
                <a:latin typeface="Catamaran" panose="020B0604020202020204" charset="0"/>
                <a:cs typeface="Catamaran" panose="020B0604020202020204" charset="0"/>
              </a:rPr>
              <a:t>Concepto</a:t>
            </a:r>
          </a:p>
        </p:txBody>
      </p:sp>
      <p:grpSp>
        <p:nvGrpSpPr>
          <p:cNvPr id="95251" name="Group 19">
            <a:extLst>
              <a:ext uri="{FF2B5EF4-FFF2-40B4-BE49-F238E27FC236}">
                <a16:creationId xmlns:a16="http://schemas.microsoft.com/office/drawing/2014/main" id="{868C7F39-2550-164E-192D-850BC0480F15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3586161"/>
            <a:ext cx="2106215" cy="646509"/>
            <a:chOff x="1429" y="3148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52" name="Rectangle 20">
              <a:extLst>
                <a:ext uri="{FF2B5EF4-FFF2-40B4-BE49-F238E27FC236}">
                  <a16:creationId xmlns:a16="http://schemas.microsoft.com/office/drawing/2014/main" id="{10F518E6-FAEE-99D2-B06D-6D253C03E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148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Salud: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calidad, oportunidades y costos de la atención en salud que se espera recibir en caso de enfermedad.</a:t>
              </a:r>
            </a:p>
          </p:txBody>
        </p:sp>
        <p:sp>
          <p:nvSpPr>
            <p:cNvPr id="95253" name="Line 21">
              <a:extLst>
                <a:ext uri="{FF2B5EF4-FFF2-40B4-BE49-F238E27FC236}">
                  <a16:creationId xmlns:a16="http://schemas.microsoft.com/office/drawing/2014/main" id="{98ABD6D2-7638-98F1-89A8-6B6CC9641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385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54" name="Group 22">
            <a:extLst>
              <a:ext uri="{FF2B5EF4-FFF2-40B4-BE49-F238E27FC236}">
                <a16:creationId xmlns:a16="http://schemas.microsoft.com/office/drawing/2014/main" id="{3C584B5C-509E-D13E-E0B4-BF6AB384C273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4227907"/>
            <a:ext cx="2106215" cy="646509"/>
            <a:chOff x="1429" y="3687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55" name="Rectangle 23">
              <a:extLst>
                <a:ext uri="{FF2B5EF4-FFF2-40B4-BE49-F238E27FC236}">
                  <a16:creationId xmlns:a16="http://schemas.microsoft.com/office/drawing/2014/main" id="{694FCA2A-AA8E-C623-C8B1-D0A2B1A4C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687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Delincuencia: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posibilidades de ser victima de un delito y posibilidades de aprehensión y condena de los delincuentes.</a:t>
              </a:r>
            </a:p>
          </p:txBody>
        </p:sp>
        <p:sp>
          <p:nvSpPr>
            <p:cNvPr id="95256" name="Line 24">
              <a:extLst>
                <a:ext uri="{FF2B5EF4-FFF2-40B4-BE49-F238E27FC236}">
                  <a16:creationId xmlns:a16="http://schemas.microsoft.com/office/drawing/2014/main" id="{82879DE0-5D39-40B7-AAD2-1B767DEB0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974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57" name="Group 25">
            <a:extLst>
              <a:ext uri="{FF2B5EF4-FFF2-40B4-BE49-F238E27FC236}">
                <a16:creationId xmlns:a16="http://schemas.microsoft.com/office/drawing/2014/main" id="{B37200EE-00C1-7104-0935-0876946950B2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951310"/>
            <a:ext cx="2833688" cy="616744"/>
            <a:chOff x="3288" y="935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58" name="Rectangle 26">
              <a:extLst>
                <a:ext uri="{FF2B5EF4-FFF2-40B4-BE49-F238E27FC236}">
                  <a16:creationId xmlns:a16="http://schemas.microsoft.com/office/drawing/2014/main" id="{A15C5D48-F517-EC26-22BE-762BDFC6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935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Capacidad de organizar a la comunidad del barrio para enfrenar problemas o necesidades comunes</a:t>
              </a:r>
            </a:p>
          </p:txBody>
        </p:sp>
        <p:sp>
          <p:nvSpPr>
            <p:cNvPr id="95259" name="Rectangle 27">
              <a:extLst>
                <a:ext uri="{FF2B5EF4-FFF2-40B4-BE49-F238E27FC236}">
                  <a16:creationId xmlns:a16="http://schemas.microsoft.com/office/drawing/2014/main" id="{9B3D861F-1828-0222-6A62-2A11C6B0B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226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Nivel de confianza en que amigos y o familiares ayudarán en caso de problemas  </a:t>
              </a:r>
            </a:p>
          </p:txBody>
        </p:sp>
      </p:grpSp>
      <p:sp>
        <p:nvSpPr>
          <p:cNvPr id="95260" name="Rectangle 28">
            <a:extLst>
              <a:ext uri="{FF2B5EF4-FFF2-40B4-BE49-F238E27FC236}">
                <a16:creationId xmlns:a16="http://schemas.microsoft.com/office/drawing/2014/main" id="{AB542411-7A77-E7B6-2DA0-8A2167BA8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1760935"/>
            <a:ext cx="2833688" cy="270272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750" dirty="0">
                <a:latin typeface="Catamaran" panose="020B0604020202020204" charset="0"/>
                <a:cs typeface="Catamaran" panose="020B0604020202020204" charset="0"/>
              </a:rPr>
              <a:t>Evaluación de la situación previsional actual del grupo familiar inmediato.  </a:t>
            </a:r>
          </a:p>
        </p:txBody>
      </p:sp>
      <p:grpSp>
        <p:nvGrpSpPr>
          <p:cNvPr id="95261" name="Group 29">
            <a:extLst>
              <a:ext uri="{FF2B5EF4-FFF2-40B4-BE49-F238E27FC236}">
                <a16:creationId xmlns:a16="http://schemas.microsoft.com/office/drawing/2014/main" id="{8A4FA258-A7C4-0661-F105-E0AD10CA3608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2268141"/>
            <a:ext cx="2833688" cy="627459"/>
            <a:chOff x="3288" y="2041"/>
            <a:chExt cx="2380" cy="527"/>
          </a:xfrm>
          <a:solidFill>
            <a:schemeClr val="accent4">
              <a:lumMod val="95000"/>
            </a:schemeClr>
          </a:solidFill>
        </p:grpSpPr>
        <p:sp>
          <p:nvSpPr>
            <p:cNvPr id="95262" name="Rectangle 30">
              <a:extLst>
                <a:ext uri="{FF2B5EF4-FFF2-40B4-BE49-F238E27FC236}">
                  <a16:creationId xmlns:a16="http://schemas.microsoft.com/office/drawing/2014/main" id="{4F84DF81-F28B-864C-9C40-191FD0CBF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041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Evaluación del nivel de dificultad para encontrar trabajo en caso de cesantía</a:t>
              </a:r>
            </a:p>
          </p:txBody>
        </p:sp>
        <p:sp>
          <p:nvSpPr>
            <p:cNvPr id="95263" name="Rectangle 31">
              <a:extLst>
                <a:ext uri="{FF2B5EF4-FFF2-40B4-BE49-F238E27FC236}">
                  <a16:creationId xmlns:a16="http://schemas.microsoft.com/office/drawing/2014/main" id="{CDEA87E1-EFEF-E0CE-A798-D6E890328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341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capacidad de permanecer en el actual trabajo</a:t>
              </a:r>
            </a:p>
          </p:txBody>
        </p:sp>
      </p:grpSp>
      <p:sp>
        <p:nvSpPr>
          <p:cNvPr id="95264" name="Rectangle 32">
            <a:extLst>
              <a:ext uri="{FF2B5EF4-FFF2-40B4-BE49-F238E27FC236}">
                <a16:creationId xmlns:a16="http://schemas.microsoft.com/office/drawing/2014/main" id="{43DA8942-29A7-9EDE-B760-B43EBBCFF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3111103"/>
            <a:ext cx="2833688" cy="270272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Nivel de confianza de información manejado sobre hechos nacionales o internacionales que pudieran afectar</a:t>
            </a:r>
          </a:p>
        </p:txBody>
      </p:sp>
      <p:grpSp>
        <p:nvGrpSpPr>
          <p:cNvPr id="95265" name="Group 33">
            <a:extLst>
              <a:ext uri="{FF2B5EF4-FFF2-40B4-BE49-F238E27FC236}">
                <a16:creationId xmlns:a16="http://schemas.microsoft.com/office/drawing/2014/main" id="{9ED6D395-8BAE-9881-6254-06B0AC39A1C7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3586163"/>
            <a:ext cx="2833688" cy="616744"/>
            <a:chOff x="3288" y="3148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66" name="Rectangle 34">
              <a:extLst>
                <a:ext uri="{FF2B5EF4-FFF2-40B4-BE49-F238E27FC236}">
                  <a16:creationId xmlns:a16="http://schemas.microsoft.com/office/drawing/2014/main" id="{190B42D1-DED8-FFDE-E447-9F2FBD057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148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posibilidad de recibir atención de salud oportuna ante una enfermedad menor</a:t>
              </a:r>
            </a:p>
          </p:txBody>
        </p:sp>
        <p:sp>
          <p:nvSpPr>
            <p:cNvPr id="95267" name="Rectangle 35">
              <a:extLst>
                <a:ext uri="{FF2B5EF4-FFF2-40B4-BE49-F238E27FC236}">
                  <a16:creationId xmlns:a16="http://schemas.microsoft.com/office/drawing/2014/main" id="{9CE53ACE-F824-74C0-4D39-B554ED922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439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posibilidad pagar los costos de una atención de salud en caso de una enfermedad menor</a:t>
              </a:r>
            </a:p>
          </p:txBody>
        </p:sp>
      </p:grpSp>
      <p:grpSp>
        <p:nvGrpSpPr>
          <p:cNvPr id="95268" name="Group 36">
            <a:extLst>
              <a:ext uri="{FF2B5EF4-FFF2-40B4-BE49-F238E27FC236}">
                <a16:creationId xmlns:a16="http://schemas.microsoft.com/office/drawing/2014/main" id="{DA413CA6-E31D-35A5-41EC-E08834C1CC9B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4227910"/>
            <a:ext cx="2833688" cy="616744"/>
            <a:chOff x="3288" y="3687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69" name="Rectangle 37">
              <a:extLst>
                <a:ext uri="{FF2B5EF4-FFF2-40B4-BE49-F238E27FC236}">
                  <a16:creationId xmlns:a16="http://schemas.microsoft.com/office/drawing/2014/main" id="{9FF50CF5-A9AD-573D-54E2-1C9D0E599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687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Evaluación de la probabilidad de que </a:t>
              </a:r>
              <a:r>
                <a:rPr lang="es-ES" altLang="es-CL" sz="750" dirty="0" err="1">
                  <a:latin typeface="Catamaran" panose="020B0604020202020204" charset="0"/>
                  <a:cs typeface="Catamaran" panose="020B0604020202020204" charset="0"/>
                </a:rPr>
                <a:t>algun</a:t>
              </a:r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 miembro del hogar sea victima de robo con violencia</a:t>
              </a:r>
            </a:p>
          </p:txBody>
        </p:sp>
        <p:sp>
          <p:nvSpPr>
            <p:cNvPr id="95270" name="Rectangle 38">
              <a:extLst>
                <a:ext uri="{FF2B5EF4-FFF2-40B4-BE49-F238E27FC236}">
                  <a16:creationId xmlns:a16="http://schemas.microsoft.com/office/drawing/2014/main" id="{DBB07E1D-0A84-D140-5AEC-F518940D0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978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condena de los culpables en caso de ser victima de un hecho delictual grave</a:t>
              </a:r>
            </a:p>
          </p:txBody>
        </p:sp>
      </p:grpSp>
      <p:sp>
        <p:nvSpPr>
          <p:cNvPr id="95271" name="Text Box 39">
            <a:extLst>
              <a:ext uri="{FF2B5EF4-FFF2-40B4-BE49-F238E27FC236}">
                <a16:creationId xmlns:a16="http://schemas.microsoft.com/office/drawing/2014/main" id="{FA57970C-7D7A-7459-6F46-F5D2DAB44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20241"/>
            <a:ext cx="6858000" cy="485776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s-MX" altLang="es-CL" sz="1800" dirty="0">
                <a:latin typeface="Catamaran" panose="020B0604020202020204" charset="0"/>
                <a:cs typeface="Catamaran" panose="020B0604020202020204" charset="0"/>
              </a:rPr>
              <a:t>Ejemplo 1: Seguridad Humana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nimBg="1"/>
      <p:bldP spid="95260" grpId="0" animBg="1"/>
      <p:bldP spid="952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5F12B6C1-6199-7D52-AEC9-A11C1567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735807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 dirty="0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Nivel de confianza en que amigos y o familiares ayudarán en caso de problemas 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C5A8228C-65FC-98CE-82AA-9F4B9A77D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735807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Si Ud. se viera enfrentado a un problema importante, de tipo económico, de salud, personal, u otro, ¿cuanta  confianza  tiene  Ud.  que  alguien  que  no  pertenece  a  su  hogar,  esto  es,  amigos conocidos o familiares que no viven en su hogar, le ayudar a solucionar el problema?</a:t>
            </a:r>
          </a:p>
        </p:txBody>
      </p:sp>
      <p:sp>
        <p:nvSpPr>
          <p:cNvPr id="97284" name="Text Box 4">
            <a:extLst>
              <a:ext uri="{FF2B5EF4-FFF2-40B4-BE49-F238E27FC236}">
                <a16:creationId xmlns:a16="http://schemas.microsoft.com/office/drawing/2014/main" id="{1C3945E7-C474-5CDB-8288-96293FA29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57750"/>
            <a:ext cx="391477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Fuente: PNUD. Desarrollo Humano en Chile. Las paradojas de la modernización. 1998 </a:t>
            </a:r>
            <a:endParaRPr lang="en-US" altLang="es-CL" sz="75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4E5E9DDC-B67D-BBA6-CE07-72626D569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1551385"/>
            <a:ext cx="2833688" cy="6750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 dirty="0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Evaluación del nivel de dificultad para encontrar trabajo en caso de cesantía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31F9836B-694F-854B-C953-0209A7E5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1551385"/>
            <a:ext cx="3511153" cy="675084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Si  Ud.  perdiera  o  dejara  su  actual  fuente  de  trabajo,  ¿cuán  difícil  cree  Ud.  que  le  resultaría encontrar una nueva fuente aceptable para Ud.?</a:t>
            </a:r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2D2D0AF2-1626-E0C2-3C96-62869145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2366963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Nivel de confianza de información manejado sobre hechos nacionales o internacionales que pudieran afectar</a:t>
            </a:r>
          </a:p>
        </p:txBody>
      </p:sp>
      <p:sp>
        <p:nvSpPr>
          <p:cNvPr id="97288" name="Rectangle 8">
            <a:extLst>
              <a:ext uri="{FF2B5EF4-FFF2-40B4-BE49-F238E27FC236}">
                <a16:creationId xmlns:a16="http://schemas.microsoft.com/office/drawing/2014/main" id="{69F49294-650D-40CF-0101-FCEBC0653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2366963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En Chile y en el mundo ocurren permanentemente hechos que pueden afectar de alguna forma su vida. ¿Cuán informado se siente Ud. en relación a estos hechos?</a:t>
            </a:r>
          </a:p>
        </p:txBody>
      </p:sp>
      <p:sp>
        <p:nvSpPr>
          <p:cNvPr id="97289" name="Rectangle 9">
            <a:extLst>
              <a:ext uri="{FF2B5EF4-FFF2-40B4-BE49-F238E27FC236}">
                <a16:creationId xmlns:a16="http://schemas.microsoft.com/office/drawing/2014/main" id="{2EBEFE21-C766-ADB4-1E70-6C4020E31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3183732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Nivel de confianza en la posibilidad de recibir atención de salud oportuna ante una enfermedad menor</a:t>
            </a:r>
          </a:p>
        </p:txBody>
      </p:sp>
      <p:sp>
        <p:nvSpPr>
          <p:cNvPr id="97290" name="Rectangle 10">
            <a:extLst>
              <a:ext uri="{FF2B5EF4-FFF2-40B4-BE49-F238E27FC236}">
                <a16:creationId xmlns:a16="http://schemas.microsoft.com/office/drawing/2014/main" id="{328FD275-6AE0-73D4-9F56-E9E8CC666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3183732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En  relación  a  una  enfermedad  menor : ¿cuánta  confianza  tiene  Ud.  en  que  recibirá  atención médica oportunamente (no tendrá que esperar demasiado para ser atendido)?</a:t>
            </a:r>
          </a:p>
        </p:txBody>
      </p:sp>
      <p:sp>
        <p:nvSpPr>
          <p:cNvPr id="97291" name="Text Box 11">
            <a:extLst>
              <a:ext uri="{FF2B5EF4-FFF2-40B4-BE49-F238E27FC236}">
                <a16:creationId xmlns:a16="http://schemas.microsoft.com/office/drawing/2014/main" id="{19E56004-8C6D-8F8B-AAD4-82A5E18D0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926" y="4101704"/>
            <a:ext cx="6507956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1050" b="1">
                <a:latin typeface="Catamaran" panose="020B0604020202020204" charset="0"/>
                <a:cs typeface="Catamaran" panose="020B0604020202020204" charset="0"/>
              </a:rPr>
              <a:t>Todas las preguntas del cuestionario tienen una misma modalidad de respuesta  que ofrece cuatro distintas intensidades o graduaciones de evaluación, dos en cada sentido (positivo, negativo). Así las evaluaciones pueden ir desde una evaluación muy positiva a una muy negativa.</a:t>
            </a:r>
            <a:endParaRPr lang="en-US" altLang="es-CL" sz="1050" b="1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7292" name="Text Box 12">
            <a:extLst>
              <a:ext uri="{FF2B5EF4-FFF2-40B4-BE49-F238E27FC236}">
                <a16:creationId xmlns:a16="http://schemas.microsoft.com/office/drawing/2014/main" id="{DB18DDFF-B581-937A-3C05-4F9FC1D86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20241"/>
            <a:ext cx="6858000" cy="4857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s-MX" altLang="es-CL" sz="1800" dirty="0">
                <a:latin typeface="Catamaran" panose="020B0604020202020204" charset="0"/>
                <a:cs typeface="Catamaran" panose="020B0604020202020204" charset="0"/>
              </a:rPr>
              <a:t>Ejemplo 1: Seguridad Humana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1CE8D-EAFD-AC98-0874-6331D740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B7989C-0255-BB5B-34B1-90DC17179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9944FC-D776-9607-85E9-90E8DC656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17391" r="3675" b="12271"/>
          <a:stretch/>
        </p:blipFill>
        <p:spPr>
          <a:xfrm>
            <a:off x="91439" y="0"/>
            <a:ext cx="9037160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3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29F8F-29EC-8CFD-9FA9-53F53AD1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6E64A-44A1-9DA7-0B22-0B1F3F4B8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dbcc96dff1752a9e1c6ed8886e1f52cd">
            <a:hlinkClick r:id="" action="ppaction://media"/>
            <a:extLst>
              <a:ext uri="{FF2B5EF4-FFF2-40B4-BE49-F238E27FC236}">
                <a16:creationId xmlns:a16="http://schemas.microsoft.com/office/drawing/2014/main" id="{BB045324-22EE-4A52-5AC3-CEAE94ADC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7313" y="58737"/>
            <a:ext cx="2743200" cy="4876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E41B012-BCFB-6ABF-8A88-994424C99C79}"/>
              </a:ext>
            </a:extLst>
          </p:cNvPr>
          <p:cNvSpPr txBox="1"/>
          <p:nvPr/>
        </p:nvSpPr>
        <p:spPr>
          <a:xfrm>
            <a:off x="5662613" y="1641786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Catamaran" panose="020B0604020202020204" charset="0"/>
                <a:cs typeface="Catamaran" panose="020B0604020202020204" charset="0"/>
              </a:rPr>
              <a:t>@metodologica.cl</a:t>
            </a:r>
          </a:p>
        </p:txBody>
      </p:sp>
    </p:spTree>
    <p:extLst>
      <p:ext uri="{BB962C8B-B14F-4D97-AF65-F5344CB8AC3E}">
        <p14:creationId xmlns:p14="http://schemas.microsoft.com/office/powerpoint/2010/main" val="318715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Para</a:t>
            </a:r>
            <a:r>
              <a:rPr lang="en" sz="2800" b="1" dirty="0"/>
              <a:t> reflexionar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riesgos tiene el proceso de operacionalización?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Omitir una dimensión conceptual clave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Equivocar los indicadores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Equivocar la ponderación de los indicadores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ganamos y qué perdemos al operacionalizar un concepto?....……………… discutamos!</a:t>
            </a:r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025372" y="1519372"/>
            <a:ext cx="2349544" cy="2951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1987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658" y="25331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Sintesis sesión anterior</a:t>
            </a:r>
            <a:endParaRPr sz="20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Proceso de </a:t>
            </a:r>
            <a:r>
              <a:rPr lang="es-ES" sz="1600" b="1" dirty="0"/>
              <a:t>Operacionalización</a:t>
            </a:r>
            <a:endParaRPr sz="1600" b="1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Consideraciones</a:t>
            </a:r>
            <a:r>
              <a:rPr lang="es-ES" sz="2000" b="1" dirty="0"/>
              <a:t> Éticas</a:t>
            </a:r>
            <a:endParaRPr sz="20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29198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Ejercicio </a:t>
            </a:r>
            <a:r>
              <a:rPr lang="en" sz="2000" b="1" dirty="0"/>
              <a:t>en clase y casa</a:t>
            </a: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Tarea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Comenzar proceso de operacionalización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Para la casa: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Hacer una </a:t>
            </a:r>
            <a:r>
              <a:rPr lang="es-ES" sz="2200"/>
              <a:t>nueva ficha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Traer fichas para hacer marco teórico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19961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12862E8-CA2F-C5D9-49AF-CA0B1954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7" y="3732"/>
            <a:ext cx="5816088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A744F-2676-F012-BAF0-4A3D82D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413924" y="809037"/>
            <a:ext cx="7956247" cy="3932296"/>
          </a:xfrm>
        </p:spPr>
        <p:txBody>
          <a:bodyPr/>
          <a:lstStyle/>
          <a:p>
            <a:pPr algn="l"/>
            <a:br>
              <a:rPr lang="es-CL" sz="3200" dirty="0"/>
            </a:br>
            <a:br>
              <a:rPr lang="es-CL" sz="3200" dirty="0"/>
            </a:br>
            <a:r>
              <a:rPr lang="es-CL" sz="2400" dirty="0"/>
              <a:t>Introducción: Problematización, Problema, Objetivos, Hipótesis</a:t>
            </a:r>
            <a:br>
              <a:rPr lang="es-CL" sz="2400" dirty="0"/>
            </a:br>
            <a:r>
              <a:rPr lang="es-CL" sz="2400" dirty="0"/>
              <a:t>Metodología</a:t>
            </a:r>
            <a:br>
              <a:rPr lang="es-CL" sz="2400" dirty="0"/>
            </a:br>
            <a:r>
              <a:rPr lang="es-CL" sz="2400" dirty="0"/>
              <a:t>Marco teórico</a:t>
            </a:r>
            <a:br>
              <a:rPr lang="es-CL" sz="2400" dirty="0"/>
            </a:br>
            <a:r>
              <a:rPr lang="es-CL" sz="2400" dirty="0">
                <a:solidFill>
                  <a:srgbClr val="FF0000"/>
                </a:solidFill>
                <a:sym typeface="Wingdings" panose="05000000000000000000" pitchFamily="2" charset="2"/>
              </a:rPr>
              <a:t>Operacionalización: Espacio </a:t>
            </a:r>
            <a:r>
              <a:rPr lang="es-CL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Visagra</a:t>
            </a:r>
            <a:r>
              <a:rPr lang="es-CL" sz="2400" dirty="0">
                <a:solidFill>
                  <a:srgbClr val="FF0000"/>
                </a:solidFill>
                <a:sym typeface="Wingdings" panose="05000000000000000000" pitchFamily="2" charset="2"/>
              </a:rPr>
              <a:t>: entre teoría y </a:t>
            </a:r>
            <a:r>
              <a:rPr lang="es-CL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empiría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Construcción de Cuestionario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Muestreo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Aplicación 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Análisis de Datos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Informe final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86908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27146" y="2372225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Proceso de </a:t>
            </a:r>
            <a:r>
              <a:rPr lang="es-CL" sz="3600" b="1" dirty="0"/>
              <a:t>Operacionalización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CC34B6-FCAD-F2A9-46E1-A526ED9BB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42" b="20850"/>
          <a:stretch/>
        </p:blipFill>
        <p:spPr>
          <a:xfrm>
            <a:off x="2366963" y="0"/>
            <a:ext cx="3996220" cy="50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2.0 Medir en </a:t>
            </a:r>
            <a:r>
              <a:rPr lang="en" sz="4400" b="1" dirty="0"/>
              <a:t>Ciencias Sociales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Medir en ciencias sociales se entiende como la </a:t>
            </a:r>
            <a:r>
              <a:rPr lang="es-ES" sz="1800" b="1" dirty="0"/>
              <a:t>asignación de números a objetos, atributos o rasgos</a:t>
            </a:r>
            <a:r>
              <a:rPr lang="es-ES" sz="1800" dirty="0"/>
              <a:t> de un concepto como una forma de </a:t>
            </a:r>
            <a:r>
              <a:rPr lang="es-ES" sz="1800" b="1" dirty="0"/>
              <a:t>representación de sus propiedades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En este sentido medir es una forma de </a:t>
            </a:r>
            <a:r>
              <a:rPr lang="es-ES" sz="1800" b="1" dirty="0"/>
              <a:t>describir o caracterizar las cualidades de un concepto</a:t>
            </a:r>
            <a:r>
              <a:rPr lang="es-ES" sz="1800" dirty="0"/>
              <a:t> </a:t>
            </a:r>
            <a:r>
              <a:rPr lang="es-ES" sz="1800" b="1" u="sng" dirty="0"/>
              <a:t>traduciéndolas</a:t>
            </a:r>
            <a:r>
              <a:rPr lang="es-ES" sz="1800" b="1" dirty="0"/>
              <a:t> a un lenguaje numérico </a:t>
            </a:r>
            <a:r>
              <a:rPr lang="es-ES" sz="1800" dirty="0"/>
              <a:t>que se caracteriza por su </a:t>
            </a:r>
            <a:r>
              <a:rPr lang="es-ES" sz="1800" b="1" dirty="0"/>
              <a:t>simplicidad, orden </a:t>
            </a:r>
            <a:r>
              <a:rPr lang="es-ES" sz="1800" dirty="0"/>
              <a:t>y la posibilidad de </a:t>
            </a:r>
            <a:r>
              <a:rPr lang="es-ES" sz="1800" b="1" dirty="0"/>
              <a:t>comparación</a:t>
            </a:r>
            <a:r>
              <a:rPr lang="es-ES" sz="1800" dirty="0"/>
              <a:t> en términos de magnitud.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Para establecer correspondencia válida entre un </a:t>
            </a:r>
            <a:r>
              <a:rPr lang="es-ES" sz="1800" b="1" dirty="0"/>
              <a:t>sistema conceptual </a:t>
            </a:r>
            <a:r>
              <a:rPr lang="es-ES" sz="1800" dirty="0"/>
              <a:t>y un </a:t>
            </a:r>
            <a:r>
              <a:rPr lang="es-ES" sz="1800" b="1" dirty="0"/>
              <a:t>sistema numérico</a:t>
            </a:r>
            <a:r>
              <a:rPr lang="es-ES" sz="1800" dirty="0"/>
              <a:t>, la estructura de </a:t>
            </a:r>
            <a:r>
              <a:rPr lang="es-ES" sz="1800" b="1" dirty="0"/>
              <a:t>ambos sistemas debe ser internamente semejante </a:t>
            </a:r>
            <a:r>
              <a:rPr lang="es-ES" sz="1800" dirty="0"/>
              <a:t>(Isomorfismo).</a:t>
            </a:r>
          </a:p>
        </p:txBody>
      </p:sp>
    </p:spTree>
    <p:extLst>
      <p:ext uri="{BB962C8B-B14F-4D97-AF65-F5344CB8AC3E}">
        <p14:creationId xmlns:p14="http://schemas.microsoft.com/office/powerpoint/2010/main" val="280854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Medición Indirecta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En las ciencias sociales la medición tiende a ser indirecta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¿La razón?: medimos </a:t>
            </a:r>
            <a:r>
              <a:rPr lang="es-ES" sz="2400" b="1" dirty="0"/>
              <a:t>constructos latentes </a:t>
            </a:r>
            <a:r>
              <a:rPr lang="es-ES" sz="2400" dirty="0"/>
              <a:t>más que manifiestos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 ¿Cómo lo hacemos?: a través de indicadores indirectos → a esto le llamamos ‘medición indirecta’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 ¿Qué procedimiento seguimos? → la medición indirecta se desarrolla mediante el </a:t>
            </a:r>
            <a:r>
              <a:rPr lang="es-ES" sz="2400" b="1" dirty="0"/>
              <a:t>‘proceso de operacionalización’</a:t>
            </a:r>
          </a:p>
          <a:p>
            <a:pPr marL="0" indent="0" algn="l"/>
            <a:endParaRPr lang="es-ES"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4819</TotalTime>
  <Words>1112</Words>
  <Application>Microsoft Office PowerPoint</Application>
  <PresentationFormat>Presentación en pantalla (16:9)</PresentationFormat>
  <Paragraphs>132</Paragraphs>
  <Slides>20</Slides>
  <Notes>15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Wingdings</vt:lpstr>
      <vt:lpstr>Lexend Deca</vt:lpstr>
      <vt:lpstr>Trebuchet MS</vt:lpstr>
      <vt:lpstr>Catamaran</vt:lpstr>
      <vt:lpstr>Pastel Minimalist Elegant Lines Portfolio by Slidesgo</vt:lpstr>
      <vt:lpstr>Métodos cuantitavos I:  Clase 7</vt:lpstr>
      <vt:lpstr>Sintesis sesión anterior</vt:lpstr>
      <vt:lpstr>Sintesis sesiónes anteriores</vt:lpstr>
      <vt:lpstr>Presentación de PowerPoint</vt:lpstr>
      <vt:lpstr>  Introducción: Problematización, Problema, Objetivos, Hipótesis Metodología Marco teórico Operacionalización: Espacio Visagra: entre teoría y empiría Construcción de Cuestionario Muestreo Aplicación  Análisis de Datos Informe final</vt:lpstr>
      <vt:lpstr>Proceso de Operacionalización</vt:lpstr>
      <vt:lpstr>Presentación de PowerPoint</vt:lpstr>
      <vt:lpstr>2.0 Medir en Ciencias Sociales</vt:lpstr>
      <vt:lpstr>2.1 Medición Indirecta</vt:lpstr>
      <vt:lpstr>¿Por qué no preguntar…?</vt:lpstr>
      <vt:lpstr>¿Por qué si se puede preguntar…?</vt:lpstr>
      <vt:lpstr>2.2 Operacionalización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reflexionar</vt:lpstr>
      <vt:lpstr>Tarea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44</cp:revision>
  <dcterms:modified xsi:type="dcterms:W3CDTF">2024-08-09T21:16:16Z</dcterms:modified>
</cp:coreProperties>
</file>